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460" r:id="rId5"/>
    <p:sldId id="466" r:id="rId6"/>
    <p:sldId id="465" r:id="rId7"/>
    <p:sldId id="472" r:id="rId8"/>
    <p:sldId id="473" r:id="rId9"/>
    <p:sldId id="479" r:id="rId10"/>
    <p:sldId id="419" r:id="rId11"/>
    <p:sldId id="471" r:id="rId12"/>
    <p:sldId id="450" r:id="rId13"/>
    <p:sldId id="462" r:id="rId14"/>
    <p:sldId id="461" r:id="rId15"/>
    <p:sldId id="463" r:id="rId16"/>
    <p:sldId id="464" r:id="rId17"/>
    <p:sldId id="467" r:id="rId18"/>
    <p:sldId id="428" r:id="rId19"/>
    <p:sldId id="468" r:id="rId20"/>
    <p:sldId id="469" r:id="rId21"/>
    <p:sldId id="470" r:id="rId22"/>
    <p:sldId id="474" r:id="rId23"/>
    <p:sldId id="484" r:id="rId24"/>
    <p:sldId id="485" r:id="rId25"/>
    <p:sldId id="486" r:id="rId26"/>
    <p:sldId id="480" r:id="rId27"/>
    <p:sldId id="481" r:id="rId28"/>
    <p:sldId id="482" r:id="rId29"/>
    <p:sldId id="477" r:id="rId30"/>
    <p:sldId id="483" r:id="rId3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FF99"/>
    <a:srgbClr val="FFCCCC"/>
    <a:srgbClr val="FFCCFF"/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0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19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566" y="5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97D3864-F571-47A3-8F9B-4BD3A10F6C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D6FA07-33AF-421B-8EBE-2B27036385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B66AB-98D7-48C9-898F-541BCF06300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2026/2/14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E595BA-B272-4D9A-AA3F-7A3B46F470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45340-2ABE-4902-BDDC-11E1440B6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B8BF5-4FC2-45DA-BC35-92B48E0632E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582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7B6AFAA-6A93-4286-A1DE-769610EB0232}" type="datetime1">
              <a:rPr lang="zh-TW" altLang="en-US" smtClean="0"/>
              <a:pPr/>
              <a:t>2026/2/14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1A9AFA5-F7E1-488F-8CD6-425A0B71298A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5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92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199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627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3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34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656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9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21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3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99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905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7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41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99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50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3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53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2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9AFA5-F7E1-488F-8CD6-425A0B71298A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28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AD154-AE59-44C3-86B0-C20C7BF88236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94875C-5F7B-4D4D-9DCF-F9C8623FD438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0414D-2972-4915-9A55-E81D500DAF9F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文字預留位置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EB61C2-4A3D-432E-86F6-6C69E5555380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02111984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文字方塊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CCCE1D-7E96-4C23-AEF9-FA839549208D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6" name="文字預留位置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9" name="文字預留位置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4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0" name="文字預留位置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C2B99-5470-46E7-814B-09322B9C9CDA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4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9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文字預留位置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0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預留位置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4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1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69CC7-F358-4BFC-8E2C-C64FBAA25E6F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4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4A2613-64A4-4F47-BDA3-D7D0E482F5F5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A21B94-80CC-4C0C-B093-5FC9B490946B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2EE6D-76D3-4A05-AF8F-B3E4AB3AEFC3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4828C1-B602-4364-A8B0-E7C97CC1D061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99D7-6585-4DB5-A635-F369BDAA9360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98519C-DB6B-43CB-8196-C502EF2AAA0B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2035F9-9CA8-4C43-8398-338F83485020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0AB341-88E5-4695-AF9C-180B8CE9CB50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7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5ECAD9-D6FD-4BFD-A16E-5F16D55F8CA3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5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F88ED0-6C22-4956-AE15-A81D849C201A}" type="datetime1">
              <a:rPr lang="zh-TW" altLang="en-US" noProof="0" smtClean="0"/>
              <a:t>2026/2/14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橢圓​​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141C034-1ADD-40A9-A8AC-989DC9A02B2F}" type="datetime1">
              <a:rPr lang="zh-TW" altLang="en-US" smtClean="0"/>
              <a:t>2026/2/14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02111984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arn@mail.ntust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.ntust.edu.tw/p/412-1098-10428.php?Lang=zh-t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21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tigravity.googl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386" y="461043"/>
            <a:ext cx="10719227" cy="1322787"/>
          </a:xfrm>
        </p:spPr>
        <p:txBody>
          <a:bodyPr rtlCol="0">
            <a:noAutofit/>
          </a:bodyPr>
          <a:lstStyle/>
          <a:p>
            <a:pPr algn="ctr"/>
            <a:r>
              <a:rPr lang="zh-TW" altLang="en-US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行銷與進階人工智慧</a:t>
            </a:r>
            <a:endParaRPr lang="zh-TW" altLang="en-US" sz="66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0927" y="3549471"/>
            <a:ext cx="3730145" cy="647732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2026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79F633-4C93-4B33-BD37-6AFF4EEEDE84}"/>
              </a:ext>
            </a:extLst>
          </p:cNvPr>
          <p:cNvSpPr/>
          <p:nvPr/>
        </p:nvSpPr>
        <p:spPr>
          <a:xfrm>
            <a:off x="4110992" y="2108201"/>
            <a:ext cx="3970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</a:rPr>
              <a:t>Unit 1</a:t>
            </a:r>
          </a:p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</a:rPr>
              <a:t>環境安裝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Hack" panose="020B0609030202020204" pitchFamily="49" charset="0"/>
            </a:endParaRP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1C323644-DAB9-33BD-BBD1-C5A360E05F5C}"/>
              </a:ext>
            </a:extLst>
          </p:cNvPr>
          <p:cNvSpPr/>
          <p:nvPr/>
        </p:nvSpPr>
        <p:spPr>
          <a:xfrm>
            <a:off x="2109974" y="5409301"/>
            <a:ext cx="8444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</a:rPr>
              <a:t>Prof. Pin Luarn / </a:t>
            </a:r>
            <a:r>
              <a:rPr lang="en-US" altLang="zh-TW" dirty="0">
                <a:solidFill>
                  <a:srgbClr val="FF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luarn@mail.ntust.edu.tw</a:t>
            </a:r>
          </a:p>
          <a:p>
            <a:pPr algn="ctr"/>
            <a:r>
              <a:rPr lang="en-US" altLang="zh-TW" dirty="0">
                <a:solidFill>
                  <a:srgbClr val="FF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https://ba.ntust.edu.tw/p/412-1098-10428.php?Lang=zh-tw</a:t>
            </a:r>
            <a:r>
              <a:rPr lang="en-US" altLang="zh-TW" dirty="0">
                <a:solidFill>
                  <a:srgbClr val="FF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k" panose="020B0609030202020204" pitchFamily="49" charset="0"/>
              </a:rPr>
              <a:t> </a:t>
            </a:r>
          </a:p>
          <a:p>
            <a:pPr algn="ctr"/>
            <a:endParaRPr lang="en-US" altLang="zh-TW" dirty="0">
              <a:solidFill>
                <a:srgbClr val="FFCC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k" panose="020B0609030202020204" pitchFamily="49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8394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733EE64-F6E3-0FD8-C559-80730280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80" t="-1" b="-890"/>
          <a:stretch/>
        </p:blipFill>
        <p:spPr>
          <a:xfrm>
            <a:off x="680936" y="160867"/>
            <a:ext cx="10778645" cy="6246418"/>
          </a:xfrm>
          <a:prstGeom prst="roundRect">
            <a:avLst>
              <a:gd name="adj" fmla="val 3025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3CD61E15-C333-89C3-70D0-6C7E5561D0B7}"/>
              </a:ext>
            </a:extLst>
          </p:cNvPr>
          <p:cNvSpPr/>
          <p:nvPr/>
        </p:nvSpPr>
        <p:spPr>
          <a:xfrm>
            <a:off x="10943617" y="475303"/>
            <a:ext cx="265890" cy="22049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1DEE18-BB97-3BE8-0E5B-D898E557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2" t="-5595" r="992" b="-3176"/>
          <a:stretch/>
        </p:blipFill>
        <p:spPr>
          <a:xfrm>
            <a:off x="9482575" y="450714"/>
            <a:ext cx="1859876" cy="14234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FFFF0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FD906F-9CDB-2A37-8891-BA379AF2E765}"/>
              </a:ext>
            </a:extLst>
          </p:cNvPr>
          <p:cNvSpPr/>
          <p:nvPr/>
        </p:nvSpPr>
        <p:spPr>
          <a:xfrm>
            <a:off x="9592146" y="1000326"/>
            <a:ext cx="1250951" cy="303180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FFF13B-BE0E-13E9-719B-5FDC3A8D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73" y="1966820"/>
            <a:ext cx="3197404" cy="2112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FFFF0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6416D2F-648C-26F4-7D5C-89315D11D1C2}"/>
              </a:ext>
            </a:extLst>
          </p:cNvPr>
          <p:cNvSpPr/>
          <p:nvPr/>
        </p:nvSpPr>
        <p:spPr>
          <a:xfrm>
            <a:off x="9552604" y="3429000"/>
            <a:ext cx="661440" cy="25114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31AAA3-EA15-F15E-A43F-92453E4AF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3" y="450714"/>
            <a:ext cx="5511624" cy="44714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FFFF0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FB9FAC8-2209-B6A7-3058-0D17B8A65AEB}"/>
              </a:ext>
            </a:extLst>
          </p:cNvPr>
          <p:cNvSpPr/>
          <p:nvPr/>
        </p:nvSpPr>
        <p:spPr>
          <a:xfrm>
            <a:off x="8134022" y="1083193"/>
            <a:ext cx="270676" cy="22031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9">
            <a:extLst>
              <a:ext uri="{FF2B5EF4-FFF2-40B4-BE49-F238E27FC236}">
                <a16:creationId xmlns:a16="http://schemas.microsoft.com/office/drawing/2014/main" id="{5BF6F14E-66DC-3134-5A82-2143A1DC17C0}"/>
              </a:ext>
            </a:extLst>
          </p:cNvPr>
          <p:cNvSpPr txBox="1"/>
          <p:nvPr/>
        </p:nvSpPr>
        <p:spPr>
          <a:xfrm>
            <a:off x="4086185" y="824017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把下一頁的內 容</a:t>
            </a:r>
            <a:r>
              <a:rPr lang="en-US" altLang="zh-TW" b="1" dirty="0">
                <a:solidFill>
                  <a:srgbClr val="FF0000"/>
                </a:solidFill>
              </a:rPr>
              <a:t>copy </a:t>
            </a:r>
            <a:r>
              <a:rPr lang="zh-TW" altLang="en-US" b="1" dirty="0">
                <a:solidFill>
                  <a:srgbClr val="FF0000"/>
                </a:solidFill>
              </a:rPr>
              <a:t>進來這邊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7180D9E-051D-0DBB-2646-5E5A4CB64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993" y="450714"/>
            <a:ext cx="5577134" cy="5673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FFFF0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56A240A-BC5A-1DA8-42C6-831F75138875}"/>
              </a:ext>
            </a:extLst>
          </p:cNvPr>
          <p:cNvSpPr/>
          <p:nvPr/>
        </p:nvSpPr>
        <p:spPr>
          <a:xfrm>
            <a:off x="4380732" y="482159"/>
            <a:ext cx="230179" cy="25114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938B604-0D76-6A3C-9B6F-6854BE27F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894" y="2341661"/>
            <a:ext cx="4534807" cy="15355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9C36DD4-D705-ACE1-AF54-614A1EE35DED}"/>
              </a:ext>
            </a:extLst>
          </p:cNvPr>
          <p:cNvSpPr/>
          <p:nvPr/>
        </p:nvSpPr>
        <p:spPr>
          <a:xfrm>
            <a:off x="6699115" y="3514928"/>
            <a:ext cx="460442" cy="278859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0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3" grpId="0" animBg="1"/>
      <p:bldP spid="14" grpId="0"/>
      <p:bldP spid="19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C230B7A-F390-A1E8-6A2F-945159341D5C}"/>
              </a:ext>
            </a:extLst>
          </p:cNvPr>
          <p:cNvSpPr txBox="1"/>
          <p:nvPr/>
        </p:nvSpPr>
        <p:spPr>
          <a:xfrm>
            <a:off x="162128" y="181957"/>
            <a:ext cx="812583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 NOT GIVE ME HIGH LEVEL SHIT, IF I ASK FOR FIX OR EXPLANATION, I WANT ACTUAL CODE OR EXPLANATION!!! I DON'T WANT "Here's how you can </a:t>
            </a:r>
            <a:r>
              <a:rPr lang="en-US" altLang="zh-TW" sz="1600" kern="100" dirty="0" err="1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blablabla</a:t>
            </a:r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"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- Always respond in </a:t>
            </a:r>
            <a:r>
              <a:rPr lang="zh-TW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繁體中文</a:t>
            </a: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Be casual unless otherwise specified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Be terse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Suggest solutions that I didn't think about—anticipate my needs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Treat me as an expert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Be accurate and thorough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Give the answer immediately. Provide detailed explanations and restate my query in your own words if necessary after giving the answer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Value good arguments over authorities, the source is irrelevant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Consider new technologies and contrarian ideas, not just the conventional wisdom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You may use high levels of speculation or prediction, just flag it for me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No moral lectures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Discuss safety only when it's crucial and non-obvious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If your content policy is an issue, provide the closest acceptable response and explain the content policy issue afterward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Cite sources whenever possible at the end, not inline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No need to mention your knowledge cutoff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No need to disclose you're an AI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Please respect my prettier preferences when you provide code.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Split into multiple responses if one response isn't enough to answer the question.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6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I ask for adjustments to code I have provided you, do not repeat all of my code unnecessarily. Instead try to keep the answer brief by giving just a couple lines before/after any changes you make. Multiple code blocks are ok.</a:t>
            </a:r>
            <a:endParaRPr lang="zh-TW" altLang="zh-TW" sz="16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CEB0B7-73CE-C580-0571-1BA8B98B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52"/>
          <a:stretch/>
        </p:blipFill>
        <p:spPr>
          <a:xfrm>
            <a:off x="700391" y="136039"/>
            <a:ext cx="11050855" cy="63620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B1A595-33C5-CFB7-D2CA-56AE156EAAED}"/>
              </a:ext>
            </a:extLst>
          </p:cNvPr>
          <p:cNvSpPr/>
          <p:nvPr/>
        </p:nvSpPr>
        <p:spPr>
          <a:xfrm>
            <a:off x="9383990" y="2352472"/>
            <a:ext cx="2243805" cy="41666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AD9DF806-F47E-B404-AD33-7FBF2E09D6E9}"/>
              </a:ext>
            </a:extLst>
          </p:cNvPr>
          <p:cNvSpPr txBox="1"/>
          <p:nvPr/>
        </p:nvSpPr>
        <p:spPr>
          <a:xfrm>
            <a:off x="9605645" y="27691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看到這個會出現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6FDA708-B80D-6F74-82F2-980E309830C2}"/>
              </a:ext>
            </a:extLst>
          </p:cNvPr>
          <p:cNvSpPr/>
          <p:nvPr/>
        </p:nvSpPr>
        <p:spPr>
          <a:xfrm>
            <a:off x="9247804" y="436123"/>
            <a:ext cx="933813" cy="25778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id="{46CA1CDA-E85B-A59B-6B8C-E96F3CAB00D2}"/>
              </a:ext>
            </a:extLst>
          </p:cNvPr>
          <p:cNvSpPr txBox="1"/>
          <p:nvPr/>
        </p:nvSpPr>
        <p:spPr>
          <a:xfrm>
            <a:off x="10121211" y="50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點選這個</a:t>
            </a:r>
          </a:p>
        </p:txBody>
      </p:sp>
    </p:spTree>
    <p:extLst>
      <p:ext uri="{BB962C8B-B14F-4D97-AF65-F5344CB8AC3E}">
        <p14:creationId xmlns:p14="http://schemas.microsoft.com/office/powerpoint/2010/main" val="31483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60D02D-4334-584E-2397-9B48188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882"/>
          <a:stretch/>
        </p:blipFill>
        <p:spPr>
          <a:xfrm>
            <a:off x="849549" y="193065"/>
            <a:ext cx="10861734" cy="6298526"/>
          </a:xfrm>
          <a:prstGeom prst="roundRect">
            <a:avLst>
              <a:gd name="adj" fmla="val 229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文字方塊 9">
            <a:extLst>
              <a:ext uri="{FF2B5EF4-FFF2-40B4-BE49-F238E27FC236}">
                <a16:creationId xmlns:a16="http://schemas.microsoft.com/office/drawing/2014/main" id="{0D57553C-4786-572A-2E49-8CAEFA6FD57A}"/>
              </a:ext>
            </a:extLst>
          </p:cNvPr>
          <p:cNvSpPr txBox="1"/>
          <p:nvPr/>
        </p:nvSpPr>
        <p:spPr>
          <a:xfrm>
            <a:off x="5558938" y="16342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回到這個主畫面</a:t>
            </a:r>
          </a:p>
        </p:txBody>
      </p:sp>
    </p:spTree>
    <p:extLst>
      <p:ext uri="{BB962C8B-B14F-4D97-AF65-F5344CB8AC3E}">
        <p14:creationId xmlns:p14="http://schemas.microsoft.com/office/powerpoint/2010/main" val="11341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9E0E12E-0D17-4D23-B9C9-6CFCA0385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646" y="1947155"/>
            <a:ext cx="10546915" cy="1859602"/>
          </a:xfrm>
        </p:spPr>
        <p:txBody>
          <a:bodyPr/>
          <a:lstStyle/>
          <a:p>
            <a:pPr algn="ctr"/>
            <a:r>
              <a:rPr lang="zh-TW" altLang="en-US" sz="6600" dirty="0"/>
              <a:t>設定工作環境</a:t>
            </a:r>
          </a:p>
        </p:txBody>
      </p:sp>
    </p:spTree>
    <p:extLst>
      <p:ext uri="{BB962C8B-B14F-4D97-AF65-F5344CB8AC3E}">
        <p14:creationId xmlns:p14="http://schemas.microsoft.com/office/powerpoint/2010/main" val="323608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C94325-3442-5E7A-68B7-0DB4A701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240" b="42326"/>
          <a:stretch/>
        </p:blipFill>
        <p:spPr>
          <a:xfrm>
            <a:off x="407580" y="408698"/>
            <a:ext cx="2173178" cy="1342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文字方塊 9">
            <a:extLst>
              <a:ext uri="{FF2B5EF4-FFF2-40B4-BE49-F238E27FC236}">
                <a16:creationId xmlns:a16="http://schemas.microsoft.com/office/drawing/2014/main" id="{9C199577-6D91-941F-617A-06897366E8C9}"/>
              </a:ext>
            </a:extLst>
          </p:cNvPr>
          <p:cNvSpPr txBox="1"/>
          <p:nvPr/>
        </p:nvSpPr>
        <p:spPr>
          <a:xfrm>
            <a:off x="302977" y="1913107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先把這個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到桌面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102E61-27D8-E99C-FE88-E3AEEA65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30" y="259403"/>
            <a:ext cx="7846498" cy="4439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925176D-8AB5-E1DB-CCE3-5614D472A47C}"/>
              </a:ext>
            </a:extLst>
          </p:cNvPr>
          <p:cNvSpPr/>
          <p:nvPr/>
        </p:nvSpPr>
        <p:spPr>
          <a:xfrm>
            <a:off x="3443634" y="1275945"/>
            <a:ext cx="2049252" cy="215629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C7B29E-18BB-171A-D6B3-39C5B1BB9718}"/>
              </a:ext>
            </a:extLst>
          </p:cNvPr>
          <p:cNvSpPr/>
          <p:nvPr/>
        </p:nvSpPr>
        <p:spPr>
          <a:xfrm>
            <a:off x="6776978" y="3357664"/>
            <a:ext cx="2898801" cy="351817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A36125C9-7508-411B-8788-AB79D481A9B3}"/>
              </a:ext>
            </a:extLst>
          </p:cNvPr>
          <p:cNvSpPr txBox="1"/>
          <p:nvPr/>
        </p:nvSpPr>
        <p:spPr>
          <a:xfrm>
            <a:off x="5682155" y="2109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任選一個</a:t>
            </a:r>
          </a:p>
        </p:txBody>
      </p:sp>
      <p:cxnSp>
        <p:nvCxnSpPr>
          <p:cNvPr id="13" name="直線單箭頭接點 6">
            <a:extLst>
              <a:ext uri="{FF2B5EF4-FFF2-40B4-BE49-F238E27FC236}">
                <a16:creationId xmlns:a16="http://schemas.microsoft.com/office/drawing/2014/main" id="{0CAE6ACE-73F9-6A02-FECD-296F83EA1A4F}"/>
              </a:ext>
            </a:extLst>
          </p:cNvPr>
          <p:cNvCxnSpPr>
            <a:cxnSpLocks/>
          </p:cNvCxnSpPr>
          <p:nvPr/>
        </p:nvCxnSpPr>
        <p:spPr>
          <a:xfrm flipH="1" flipV="1">
            <a:off x="4623881" y="1543455"/>
            <a:ext cx="1160834" cy="566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6">
            <a:extLst>
              <a:ext uri="{FF2B5EF4-FFF2-40B4-BE49-F238E27FC236}">
                <a16:creationId xmlns:a16="http://schemas.microsoft.com/office/drawing/2014/main" id="{6084FF8C-5884-8914-7A73-DDBCD2298FB0}"/>
              </a:ext>
            </a:extLst>
          </p:cNvPr>
          <p:cNvCxnSpPr>
            <a:cxnSpLocks/>
          </p:cNvCxnSpPr>
          <p:nvPr/>
        </p:nvCxnSpPr>
        <p:spPr>
          <a:xfrm>
            <a:off x="6582383" y="2425430"/>
            <a:ext cx="894945" cy="739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F30A67FA-BA82-70D5-C1ED-6495696A3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830" y="3861242"/>
            <a:ext cx="7711000" cy="26634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05F131C-76E3-0402-9DE8-CC3432930874}"/>
              </a:ext>
            </a:extLst>
          </p:cNvPr>
          <p:cNvSpPr/>
          <p:nvPr/>
        </p:nvSpPr>
        <p:spPr>
          <a:xfrm>
            <a:off x="9727660" y="5192947"/>
            <a:ext cx="1248383" cy="1331705"/>
          </a:xfrm>
          <a:prstGeom prst="roundRect">
            <a:avLst>
              <a:gd name="adj" fmla="val 782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12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5B6E2D-5E2D-0E85-1506-B5B5A53ED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18" y="244631"/>
            <a:ext cx="10267350" cy="5997284"/>
          </a:xfrm>
          <a:prstGeom prst="roundRect">
            <a:avLst>
              <a:gd name="adj" fmla="val 168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01F5C6-0B13-DA39-1E8F-50FBAE4D7979}"/>
              </a:ext>
            </a:extLst>
          </p:cNvPr>
          <p:cNvSpPr/>
          <p:nvPr/>
        </p:nvSpPr>
        <p:spPr>
          <a:xfrm>
            <a:off x="4584970" y="4181271"/>
            <a:ext cx="1789890" cy="507462"/>
          </a:xfrm>
          <a:prstGeom prst="roundRect">
            <a:avLst>
              <a:gd name="adj" fmla="val 782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8B34F2-070E-3B7C-E919-2E0E1485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282" y="531779"/>
            <a:ext cx="2357146" cy="3579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102A616-6972-DDFD-FD8B-E4A9C2C405DD}"/>
              </a:ext>
            </a:extLst>
          </p:cNvPr>
          <p:cNvSpPr/>
          <p:nvPr/>
        </p:nvSpPr>
        <p:spPr>
          <a:xfrm>
            <a:off x="1167362" y="776592"/>
            <a:ext cx="1335889" cy="1882302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BBD595C-AD6C-E70C-36E9-95242BBE14DE}"/>
              </a:ext>
            </a:extLst>
          </p:cNvPr>
          <p:cNvSpPr/>
          <p:nvPr/>
        </p:nvSpPr>
        <p:spPr>
          <a:xfrm>
            <a:off x="8819787" y="616085"/>
            <a:ext cx="1342375" cy="160507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EBB618C-8EE2-E7BF-C19C-7A34109AABFC}"/>
              </a:ext>
            </a:extLst>
          </p:cNvPr>
          <p:cNvSpPr/>
          <p:nvPr/>
        </p:nvSpPr>
        <p:spPr>
          <a:xfrm>
            <a:off x="8819786" y="2551079"/>
            <a:ext cx="2299641" cy="877921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6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74DEC5-D787-134D-85EC-B333B2ED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4" y="461218"/>
            <a:ext cx="7750146" cy="49405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2E84387-E20B-060A-83D5-41E38A2D0600}"/>
              </a:ext>
            </a:extLst>
          </p:cNvPr>
          <p:cNvSpPr/>
          <p:nvPr/>
        </p:nvSpPr>
        <p:spPr>
          <a:xfrm>
            <a:off x="6541263" y="2277138"/>
            <a:ext cx="1684544" cy="87555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BEBC91-6533-BFC6-CD75-15DE57897D4A}"/>
              </a:ext>
            </a:extLst>
          </p:cNvPr>
          <p:cNvSpPr txBox="1"/>
          <p:nvPr/>
        </p:nvSpPr>
        <p:spPr>
          <a:xfrm>
            <a:off x="6080504" y="3342555"/>
            <a:ext cx="2225296" cy="74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ffectLst/>
              </a:rPr>
              <a:t>請幫我用</a:t>
            </a:r>
            <a:r>
              <a:rPr lang="en-US" altLang="zh-TW" dirty="0">
                <a:effectLst/>
              </a:rPr>
              <a:t>python 3.12 </a:t>
            </a:r>
            <a:r>
              <a:rPr lang="zh-TW" altLang="en-US" dirty="0">
                <a:effectLst/>
              </a:rPr>
              <a:t>建立一個虛擬環境，名稱為</a:t>
            </a:r>
            <a:r>
              <a:rPr lang="en-US" altLang="zh-TW" dirty="0">
                <a:effectLst/>
              </a:rPr>
              <a:t>"</a:t>
            </a:r>
            <a:r>
              <a:rPr lang="en-US" altLang="zh-TW" dirty="0" err="1">
                <a:effectLst/>
              </a:rPr>
              <a:t>AIapp</a:t>
            </a:r>
            <a:r>
              <a:rPr lang="en-US" altLang="zh-TW" dirty="0">
                <a:effectLst/>
              </a:rPr>
              <a:t>"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E4815DF-F841-7323-7DC4-D1365FFB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25274"/>
            <a:ext cx="2906810" cy="3591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DC114F6-F53E-BE4F-2952-74C60D3B97EC}"/>
              </a:ext>
            </a:extLst>
          </p:cNvPr>
          <p:cNvSpPr/>
          <p:nvPr/>
        </p:nvSpPr>
        <p:spPr>
          <a:xfrm>
            <a:off x="10156530" y="2840881"/>
            <a:ext cx="909403" cy="311815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9CB854-6467-D62C-602B-4B2C4F07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264952"/>
            <a:ext cx="2906810" cy="34677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C7BC616-5692-CEB2-E3DB-B025171E0A49}"/>
              </a:ext>
            </a:extLst>
          </p:cNvPr>
          <p:cNvSpPr/>
          <p:nvPr/>
        </p:nvSpPr>
        <p:spPr>
          <a:xfrm>
            <a:off x="8305800" y="4998839"/>
            <a:ext cx="2760133" cy="73883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12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684846-F530-679B-5946-BE978344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7" y="136869"/>
            <a:ext cx="10854605" cy="6297798"/>
          </a:xfrm>
          <a:prstGeom prst="roundRect">
            <a:avLst>
              <a:gd name="adj" fmla="val 161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D23031-24C4-245F-9ACE-36F3E759C41D}"/>
              </a:ext>
            </a:extLst>
          </p:cNvPr>
          <p:cNvSpPr/>
          <p:nvPr/>
        </p:nvSpPr>
        <p:spPr>
          <a:xfrm>
            <a:off x="1012530" y="876616"/>
            <a:ext cx="1002537" cy="249452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20EAFAEA-8DE5-6A6D-AB60-EF51961002CC}"/>
              </a:ext>
            </a:extLst>
          </p:cNvPr>
          <p:cNvSpPr txBox="1"/>
          <p:nvPr/>
        </p:nvSpPr>
        <p:spPr>
          <a:xfrm>
            <a:off x="2197671" y="816676"/>
            <a:ext cx="236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的環境建好了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8A06829-6F17-8B0A-C3C8-283E5F7986BA}"/>
              </a:ext>
            </a:extLst>
          </p:cNvPr>
          <p:cNvSpPr/>
          <p:nvPr/>
        </p:nvSpPr>
        <p:spPr>
          <a:xfrm>
            <a:off x="1012529" y="1418483"/>
            <a:ext cx="1002537" cy="249452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id="{A5FE8ECF-1908-B488-33C0-3F7D3B58B5CA}"/>
              </a:ext>
            </a:extLst>
          </p:cNvPr>
          <p:cNvSpPr txBox="1"/>
          <p:nvPr/>
        </p:nvSpPr>
        <p:spPr>
          <a:xfrm>
            <a:off x="2197671" y="13262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打開這個檔案匣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BFB5C6-F827-F8B5-7565-DD5272DD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3" y="1727875"/>
            <a:ext cx="3613949" cy="4823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AF0D3A5-CFAA-7FA7-C50F-161C22454753}"/>
              </a:ext>
            </a:extLst>
          </p:cNvPr>
          <p:cNvSpPr txBox="1"/>
          <p:nvPr/>
        </p:nvSpPr>
        <p:spPr>
          <a:xfrm>
            <a:off x="2197671" y="17555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會看到這些程式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31D310-938A-4529-E8F1-95239B502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57" y="2129473"/>
            <a:ext cx="8157530" cy="2160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65AD810-8313-04DA-8C8B-D43E4542B926}"/>
              </a:ext>
            </a:extLst>
          </p:cNvPr>
          <p:cNvSpPr/>
          <p:nvPr/>
        </p:nvSpPr>
        <p:spPr>
          <a:xfrm>
            <a:off x="1283463" y="3429000"/>
            <a:ext cx="1459737" cy="231539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89DD4B-70FC-9ADB-BB51-48FD1A17CFD2}"/>
              </a:ext>
            </a:extLst>
          </p:cNvPr>
          <p:cNvSpPr txBox="1"/>
          <p:nvPr/>
        </p:nvSpPr>
        <p:spPr>
          <a:xfrm>
            <a:off x="2307737" y="29596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點選會看到程式碼</a:t>
            </a:r>
          </a:p>
        </p:txBody>
      </p:sp>
      <p:cxnSp>
        <p:nvCxnSpPr>
          <p:cNvPr id="15" name="直線單箭頭接點 6">
            <a:extLst>
              <a:ext uri="{FF2B5EF4-FFF2-40B4-BE49-F238E27FC236}">
                <a16:creationId xmlns:a16="http://schemas.microsoft.com/office/drawing/2014/main" id="{D2269B71-84BF-48A4-8743-2BC2CE931107}"/>
              </a:ext>
            </a:extLst>
          </p:cNvPr>
          <p:cNvCxnSpPr>
            <a:cxnSpLocks/>
          </p:cNvCxnSpPr>
          <p:nvPr/>
        </p:nvCxnSpPr>
        <p:spPr>
          <a:xfrm flipV="1">
            <a:off x="2969180" y="3285768"/>
            <a:ext cx="1433487" cy="275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D91F6F9-D94C-11F1-7DE9-38EDD377396C}"/>
              </a:ext>
            </a:extLst>
          </p:cNvPr>
          <p:cNvSpPr/>
          <p:nvPr/>
        </p:nvSpPr>
        <p:spPr>
          <a:xfrm>
            <a:off x="4284132" y="2164733"/>
            <a:ext cx="4512735" cy="1865400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8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0" grpId="0"/>
      <p:bldP spid="13" grpId="0" animBg="1"/>
      <p:bldP spid="14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534907-FC30-D1C9-B7AF-BD97136A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9" y="93970"/>
            <a:ext cx="10605407" cy="6027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A381FA2-59CF-CB3C-92CD-94B88FE80FBD}"/>
              </a:ext>
            </a:extLst>
          </p:cNvPr>
          <p:cNvSpPr/>
          <p:nvPr/>
        </p:nvSpPr>
        <p:spPr>
          <a:xfrm>
            <a:off x="9889074" y="486834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85A19ECE-E83C-6479-1106-302356869E59}"/>
              </a:ext>
            </a:extLst>
          </p:cNvPr>
          <p:cNvSpPr txBox="1"/>
          <p:nvPr/>
        </p:nvSpPr>
        <p:spPr>
          <a:xfrm>
            <a:off x="7907867" y="482601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按這個三角形執行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3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9E0E12E-0D17-4D23-B9C9-6CFCA0385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676" y="1622900"/>
            <a:ext cx="10546915" cy="1892028"/>
          </a:xfrm>
        </p:spPr>
        <p:txBody>
          <a:bodyPr/>
          <a:lstStyle/>
          <a:p>
            <a:pPr algn="ctr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3.12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並安裝</a:t>
            </a:r>
          </a:p>
        </p:txBody>
      </p:sp>
    </p:spTree>
    <p:extLst>
      <p:ext uri="{BB962C8B-B14F-4D97-AF65-F5344CB8AC3E}">
        <p14:creationId xmlns:p14="http://schemas.microsoft.com/office/powerpoint/2010/main" val="35422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7D2AB14-49CF-42F0-7410-67F1FE8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34" b="3926"/>
          <a:stretch/>
        </p:blipFill>
        <p:spPr>
          <a:xfrm>
            <a:off x="358068" y="167643"/>
            <a:ext cx="6392324" cy="28711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F815C-9E20-36CB-A7BE-2A890C33434B}"/>
              </a:ext>
            </a:extLst>
          </p:cNvPr>
          <p:cNvSpPr/>
          <p:nvPr/>
        </p:nvSpPr>
        <p:spPr>
          <a:xfrm>
            <a:off x="428167" y="487988"/>
            <a:ext cx="5965056" cy="2449945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9">
            <a:extLst>
              <a:ext uri="{FF2B5EF4-FFF2-40B4-BE49-F238E27FC236}">
                <a16:creationId xmlns:a16="http://schemas.microsoft.com/office/drawing/2014/main" id="{C7F7950E-FF59-2529-E904-A083A79C3BED}"/>
              </a:ext>
            </a:extLst>
          </p:cNvPr>
          <p:cNvSpPr txBox="1"/>
          <p:nvPr/>
        </p:nvSpPr>
        <p:spPr>
          <a:xfrm>
            <a:off x="7826757" y="1064604"/>
            <a:ext cx="340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Activate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，把所有的紅字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起來，放到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去，會提供解決的方法。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6">
            <a:extLst>
              <a:ext uri="{FF2B5EF4-FFF2-40B4-BE49-F238E27FC236}">
                <a16:creationId xmlns:a16="http://schemas.microsoft.com/office/drawing/2014/main" id="{15297EDD-2E24-A690-1162-C2D8FE76BEF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359658" y="1664769"/>
            <a:ext cx="1467099" cy="48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6520752E-6A39-5869-9E88-E1709587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990" y="3359109"/>
            <a:ext cx="9154803" cy="32484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直線單箭頭接點 6">
            <a:extLst>
              <a:ext uri="{FF2B5EF4-FFF2-40B4-BE49-F238E27FC236}">
                <a16:creationId xmlns:a16="http://schemas.microsoft.com/office/drawing/2014/main" id="{8B58F916-22E7-EA70-F483-B5EF5E03AB9E}"/>
              </a:ext>
            </a:extLst>
          </p:cNvPr>
          <p:cNvCxnSpPr>
            <a:cxnSpLocks/>
          </p:cNvCxnSpPr>
          <p:nvPr/>
        </p:nvCxnSpPr>
        <p:spPr>
          <a:xfrm>
            <a:off x="8335108" y="2022231"/>
            <a:ext cx="448407" cy="1608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52DD08-2487-EE34-1256-532894B47C80}"/>
              </a:ext>
            </a:extLst>
          </p:cNvPr>
          <p:cNvSpPr txBox="1"/>
          <p:nvPr/>
        </p:nvSpPr>
        <p:spPr>
          <a:xfrm>
            <a:off x="3336441" y="5961256"/>
            <a:ext cx="522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Set-ExecutionPolicy -ExecutionPolicy RemoteSigned -Scope CurrentUser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438D8DA-9806-52DA-9547-88B66011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033" y="2264933"/>
            <a:ext cx="2676899" cy="2657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23" name="直線單箭頭接點 6">
            <a:extLst>
              <a:ext uri="{FF2B5EF4-FFF2-40B4-BE49-F238E27FC236}">
                <a16:creationId xmlns:a16="http://schemas.microsoft.com/office/drawing/2014/main" id="{246583AB-E94C-907F-FABF-86EDDFB21F51}"/>
              </a:ext>
            </a:extLst>
          </p:cNvPr>
          <p:cNvCxnSpPr>
            <a:cxnSpLocks/>
          </p:cNvCxnSpPr>
          <p:nvPr/>
        </p:nvCxnSpPr>
        <p:spPr>
          <a:xfrm flipH="1">
            <a:off x="6901574" y="4158762"/>
            <a:ext cx="2314848" cy="1634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:a16="http://schemas.microsoft.com/office/drawing/2014/main" id="{52ED65C6-70E8-7DDD-33CC-03E3C2F94E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6161" b="-1"/>
          <a:stretch/>
        </p:blipFill>
        <p:spPr>
          <a:xfrm>
            <a:off x="2321271" y="5385830"/>
            <a:ext cx="6173061" cy="5754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01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77084F-E987-3765-3DE0-CB30AEE9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6" y="184638"/>
            <a:ext cx="4471247" cy="57546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BEF8B5A-E91A-78EA-6683-5A5D13490C00}"/>
              </a:ext>
            </a:extLst>
          </p:cNvPr>
          <p:cNvSpPr/>
          <p:nvPr/>
        </p:nvSpPr>
        <p:spPr>
          <a:xfrm>
            <a:off x="783930" y="5044170"/>
            <a:ext cx="2398885" cy="26638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0011E1BF-0C0C-2FFF-8D62-2A71B3E20A8B}"/>
              </a:ext>
            </a:extLst>
          </p:cNvPr>
          <p:cNvSpPr txBox="1"/>
          <p:nvPr/>
        </p:nvSpPr>
        <p:spPr>
          <a:xfrm>
            <a:off x="2642999" y="544026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先離開這個工作區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60D0F0-7194-5E70-06A4-FED0D5199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20" y="1056675"/>
            <a:ext cx="5201376" cy="4010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FDC934-13A3-CB38-EFC5-5AE8D47B689D}"/>
              </a:ext>
            </a:extLst>
          </p:cNvPr>
          <p:cNvSpPr/>
          <p:nvPr/>
        </p:nvSpPr>
        <p:spPr>
          <a:xfrm>
            <a:off x="6598577" y="4370092"/>
            <a:ext cx="2325615" cy="430507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93073E-9B9C-BAFF-D8B6-52646F2CB24B}"/>
              </a:ext>
            </a:extLst>
          </p:cNvPr>
          <p:cNvSpPr txBox="1"/>
          <p:nvPr/>
        </p:nvSpPr>
        <p:spPr>
          <a:xfrm>
            <a:off x="8000445" y="4747086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再次進入</a:t>
            </a:r>
          </a:p>
        </p:txBody>
      </p:sp>
    </p:spTree>
    <p:extLst>
      <p:ext uri="{BB962C8B-B14F-4D97-AF65-F5344CB8AC3E}">
        <p14:creationId xmlns:p14="http://schemas.microsoft.com/office/powerpoint/2010/main" val="4614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E221FAE-1D4F-E711-6062-E835854D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25" y="94784"/>
            <a:ext cx="9688277" cy="6668431"/>
          </a:xfrm>
          <a:prstGeom prst="roundRect">
            <a:avLst>
              <a:gd name="adj" fmla="val 87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文字方塊 9">
            <a:extLst>
              <a:ext uri="{FF2B5EF4-FFF2-40B4-BE49-F238E27FC236}">
                <a16:creationId xmlns:a16="http://schemas.microsoft.com/office/drawing/2014/main" id="{93E78BC4-7109-E792-04E1-0905D5E38BFE}"/>
              </a:ext>
            </a:extLst>
          </p:cNvPr>
          <p:cNvSpPr txBox="1"/>
          <p:nvPr/>
        </p:nvSpPr>
        <p:spPr>
          <a:xfrm>
            <a:off x="3696002" y="3231802"/>
            <a:ext cx="340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解決後，再次執行可以看到這個</a:t>
            </a:r>
            <a:r>
              <a:rPr lang="en-US" altLang="zh-TW" b="1" dirty="0">
                <a:solidFill>
                  <a:srgbClr val="66F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rgbClr val="66F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AIapp</a:t>
            </a:r>
            <a:r>
              <a:rPr lang="en-US" altLang="zh-TW" b="1" dirty="0">
                <a:solidFill>
                  <a:srgbClr val="66F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出現，這就是虛擬環境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6">
            <a:extLst>
              <a:ext uri="{FF2B5EF4-FFF2-40B4-BE49-F238E27FC236}">
                <a16:creationId xmlns:a16="http://schemas.microsoft.com/office/drawing/2014/main" id="{768ACBB6-5D3C-65DA-9007-141924002F26}"/>
              </a:ext>
            </a:extLst>
          </p:cNvPr>
          <p:cNvCxnSpPr>
            <a:cxnSpLocks/>
          </p:cNvCxnSpPr>
          <p:nvPr/>
        </p:nvCxnSpPr>
        <p:spPr>
          <a:xfrm>
            <a:off x="4079631" y="3943015"/>
            <a:ext cx="545123" cy="945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EBADC15-76D1-9824-1847-963663BBFE37}"/>
              </a:ext>
            </a:extLst>
          </p:cNvPr>
          <p:cNvSpPr/>
          <p:nvPr/>
        </p:nvSpPr>
        <p:spPr>
          <a:xfrm>
            <a:off x="4624754" y="5770966"/>
            <a:ext cx="3776128" cy="239569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9">
            <a:extLst>
              <a:ext uri="{FF2B5EF4-FFF2-40B4-BE49-F238E27FC236}">
                <a16:creationId xmlns:a16="http://schemas.microsoft.com/office/drawing/2014/main" id="{4D65DC2C-B826-8134-CA12-EB682B5D4FB3}"/>
              </a:ext>
            </a:extLst>
          </p:cNvPr>
          <p:cNvSpPr txBox="1"/>
          <p:nvPr/>
        </p:nvSpPr>
        <p:spPr>
          <a:xfrm>
            <a:off x="1720952" y="5641203"/>
            <a:ext cx="340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現在要安裝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這個模組：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823FBDB-4D37-6B0B-9EAB-B3533FEB1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411" y="5890750"/>
            <a:ext cx="2743583" cy="342948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5A18D53-4A34-19CD-5E7C-A5D990A80DB5}"/>
              </a:ext>
            </a:extLst>
          </p:cNvPr>
          <p:cNvSpPr/>
          <p:nvPr/>
        </p:nvSpPr>
        <p:spPr>
          <a:xfrm>
            <a:off x="9475835" y="337365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328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9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EF3518-A255-D9BD-9FB5-0A08FA54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" y="469899"/>
            <a:ext cx="10796182" cy="6290733"/>
          </a:xfrm>
          <a:prstGeom prst="roundRect">
            <a:avLst>
              <a:gd name="adj" fmla="val 3359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DF2141-5120-5B9B-E9F9-9F41D8EE3CDE}"/>
              </a:ext>
            </a:extLst>
          </p:cNvPr>
          <p:cNvSpPr/>
          <p:nvPr/>
        </p:nvSpPr>
        <p:spPr>
          <a:xfrm>
            <a:off x="3137663" y="4491881"/>
            <a:ext cx="5015737" cy="1383986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2AB1BE1D-E1F1-D980-E0E5-C2D818A305DE}"/>
              </a:ext>
            </a:extLst>
          </p:cNvPr>
          <p:cNvSpPr txBox="1"/>
          <p:nvPr/>
        </p:nvSpPr>
        <p:spPr>
          <a:xfrm>
            <a:off x="4048960" y="3793382"/>
            <a:ext cx="340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安裝完成，去上面三角形執行</a:t>
            </a:r>
          </a:p>
        </p:txBody>
      </p:sp>
      <p:cxnSp>
        <p:nvCxnSpPr>
          <p:cNvPr id="6" name="直線單箭頭接點 6">
            <a:extLst>
              <a:ext uri="{FF2B5EF4-FFF2-40B4-BE49-F238E27FC236}">
                <a16:creationId xmlns:a16="http://schemas.microsoft.com/office/drawing/2014/main" id="{5DB0BE5A-46FD-2B00-EEF0-028D57EA7A60}"/>
              </a:ext>
            </a:extLst>
          </p:cNvPr>
          <p:cNvCxnSpPr>
            <a:cxnSpLocks/>
          </p:cNvCxnSpPr>
          <p:nvPr/>
        </p:nvCxnSpPr>
        <p:spPr>
          <a:xfrm flipV="1">
            <a:off x="6773334" y="855133"/>
            <a:ext cx="584200" cy="2777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CD4C4DD-4D48-05A7-51D2-B814EFBBBD86}"/>
              </a:ext>
            </a:extLst>
          </p:cNvPr>
          <p:cNvSpPr/>
          <p:nvPr/>
        </p:nvSpPr>
        <p:spPr>
          <a:xfrm>
            <a:off x="7154337" y="469899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091F99-61F8-F194-883D-2A6BB6A18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67" y="855133"/>
            <a:ext cx="4610744" cy="3238952"/>
          </a:xfrm>
          <a:prstGeom prst="rect">
            <a:avLst/>
          </a:prstGeom>
        </p:spPr>
      </p:pic>
      <p:sp>
        <p:nvSpPr>
          <p:cNvPr id="12" name="文字方塊 9">
            <a:extLst>
              <a:ext uri="{FF2B5EF4-FFF2-40B4-BE49-F238E27FC236}">
                <a16:creationId xmlns:a16="http://schemas.microsoft.com/office/drawing/2014/main" id="{777DDE16-3238-9830-9114-40B3D5BE301E}"/>
              </a:ext>
            </a:extLst>
          </p:cNvPr>
          <p:cNvSpPr txBox="1"/>
          <p:nvPr/>
        </p:nvSpPr>
        <p:spPr>
          <a:xfrm>
            <a:off x="3769560" y="2181453"/>
            <a:ext cx="309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成功了！把你的學號放進來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4F8BF8-4E8A-1DA9-132B-D199E5F6F5F5}"/>
              </a:ext>
            </a:extLst>
          </p:cNvPr>
          <p:cNvSpPr/>
          <p:nvPr/>
        </p:nvSpPr>
        <p:spPr>
          <a:xfrm>
            <a:off x="5012273" y="1779961"/>
            <a:ext cx="795860" cy="235106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C42CDA-52C5-386C-D79A-B290EC434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5" y="461635"/>
            <a:ext cx="10146812" cy="59347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B9C3B1B-8D5B-3CC5-53C7-B82CA1C93FDC}"/>
              </a:ext>
            </a:extLst>
          </p:cNvPr>
          <p:cNvSpPr/>
          <p:nvPr/>
        </p:nvSpPr>
        <p:spPr>
          <a:xfrm>
            <a:off x="1566339" y="2017026"/>
            <a:ext cx="1312328" cy="24357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6">
            <a:extLst>
              <a:ext uri="{FF2B5EF4-FFF2-40B4-BE49-F238E27FC236}">
                <a16:creationId xmlns:a16="http://schemas.microsoft.com/office/drawing/2014/main" id="{21A50C86-34D3-8D63-AF86-9ACC7648543C}"/>
              </a:ext>
            </a:extLst>
          </p:cNvPr>
          <p:cNvCxnSpPr>
            <a:cxnSpLocks/>
          </p:cNvCxnSpPr>
          <p:nvPr/>
        </p:nvCxnSpPr>
        <p:spPr>
          <a:xfrm flipV="1">
            <a:off x="3005667" y="922867"/>
            <a:ext cx="4470400" cy="1168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9">
            <a:extLst>
              <a:ext uri="{FF2B5EF4-FFF2-40B4-BE49-F238E27FC236}">
                <a16:creationId xmlns:a16="http://schemas.microsoft.com/office/drawing/2014/main" id="{CC06838E-A992-1A9A-712A-3C086D43CDEA}"/>
              </a:ext>
            </a:extLst>
          </p:cNvPr>
          <p:cNvSpPr txBox="1"/>
          <p:nvPr/>
        </p:nvSpPr>
        <p:spPr>
          <a:xfrm>
            <a:off x="5927613" y="1322401"/>
            <a:ext cx="309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再執行第二個程式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F73E24-2266-B0BE-7513-A75B1CFEB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463"/>
          <a:stretch/>
        </p:blipFill>
        <p:spPr>
          <a:xfrm>
            <a:off x="5717529" y="2552902"/>
            <a:ext cx="5517736" cy="38434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03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A02FFF-D66A-1548-A8BB-BE1560DC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" b="130"/>
          <a:stretch/>
        </p:blipFill>
        <p:spPr>
          <a:xfrm>
            <a:off x="903048" y="249400"/>
            <a:ext cx="10385904" cy="6041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7330C4D-B2C1-B9B6-DC37-B530E881BD66}"/>
              </a:ext>
            </a:extLst>
          </p:cNvPr>
          <p:cNvSpPr/>
          <p:nvPr/>
        </p:nvSpPr>
        <p:spPr>
          <a:xfrm>
            <a:off x="1498606" y="2017026"/>
            <a:ext cx="1312328" cy="24357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6">
            <a:extLst>
              <a:ext uri="{FF2B5EF4-FFF2-40B4-BE49-F238E27FC236}">
                <a16:creationId xmlns:a16="http://schemas.microsoft.com/office/drawing/2014/main" id="{F54D497F-458E-1B8E-642C-601336C0A345}"/>
              </a:ext>
            </a:extLst>
          </p:cNvPr>
          <p:cNvCxnSpPr>
            <a:cxnSpLocks/>
          </p:cNvCxnSpPr>
          <p:nvPr/>
        </p:nvCxnSpPr>
        <p:spPr>
          <a:xfrm flipV="1">
            <a:off x="2937934" y="677333"/>
            <a:ext cx="4631266" cy="1413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9">
            <a:extLst>
              <a:ext uri="{FF2B5EF4-FFF2-40B4-BE49-F238E27FC236}">
                <a16:creationId xmlns:a16="http://schemas.microsoft.com/office/drawing/2014/main" id="{B0230516-B5AE-1B33-87C1-54CE0450692D}"/>
              </a:ext>
            </a:extLst>
          </p:cNvPr>
          <p:cNvSpPr txBox="1"/>
          <p:nvPr/>
        </p:nvSpPr>
        <p:spPr>
          <a:xfrm>
            <a:off x="5859880" y="1322401"/>
            <a:ext cx="309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再執行第三個程式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D62903-338F-F537-B53F-BFA1BEB254A7}"/>
              </a:ext>
            </a:extLst>
          </p:cNvPr>
          <p:cNvSpPr/>
          <p:nvPr/>
        </p:nvSpPr>
        <p:spPr>
          <a:xfrm>
            <a:off x="3674539" y="5759448"/>
            <a:ext cx="3776128" cy="239569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16D615B6-BF7C-3BE4-7094-FB0199747400}"/>
              </a:ext>
            </a:extLst>
          </p:cNvPr>
          <p:cNvSpPr txBox="1"/>
          <p:nvPr/>
        </p:nvSpPr>
        <p:spPr>
          <a:xfrm>
            <a:off x="450516" y="5509900"/>
            <a:ext cx="340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現在要安裝這個模組：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yt_dlp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ABC60-0715-0136-4694-78C37FEDD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671" y="5780561"/>
            <a:ext cx="2191056" cy="4001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BE7887D-A9C0-1CB0-FBC8-12B4668B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567" y="3984925"/>
            <a:ext cx="6634099" cy="14951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E21715-3E79-2088-36DD-95462724D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20" y="2309645"/>
            <a:ext cx="5539028" cy="3231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942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>
            <a:extLst>
              <a:ext uri="{FF2B5EF4-FFF2-40B4-BE49-F238E27FC236}">
                <a16:creationId xmlns:a16="http://schemas.microsoft.com/office/drawing/2014/main" id="{0E36520F-ECD5-5348-AD81-5C94F9AF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259"/>
          <a:stretch>
            <a:fillRect/>
          </a:stretch>
        </p:blipFill>
        <p:spPr>
          <a:xfrm>
            <a:off x="931509" y="283633"/>
            <a:ext cx="2887040" cy="6290733"/>
          </a:xfrm>
          <a:prstGeom prst="roundRect">
            <a:avLst>
              <a:gd name="adj" fmla="val 3359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矩形: 圓角 3">
            <a:extLst>
              <a:ext uri="{FF2B5EF4-FFF2-40B4-BE49-F238E27FC236}">
                <a16:creationId xmlns:a16="http://schemas.microsoft.com/office/drawing/2014/main" id="{6BFF547F-222E-83C7-5179-55CE97D7F6D2}"/>
              </a:ext>
            </a:extLst>
          </p:cNvPr>
          <p:cNvSpPr/>
          <p:nvPr/>
        </p:nvSpPr>
        <p:spPr>
          <a:xfrm>
            <a:off x="1566339" y="2331720"/>
            <a:ext cx="1312328" cy="944880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單箭頭接點 6">
            <a:extLst>
              <a:ext uri="{FF2B5EF4-FFF2-40B4-BE49-F238E27FC236}">
                <a16:creationId xmlns:a16="http://schemas.microsoft.com/office/drawing/2014/main" id="{DDA1950F-4A7A-EC60-B9DD-DDA5C3AEA780}"/>
              </a:ext>
            </a:extLst>
          </p:cNvPr>
          <p:cNvCxnSpPr>
            <a:cxnSpLocks/>
          </p:cNvCxnSpPr>
          <p:nvPr/>
        </p:nvCxnSpPr>
        <p:spPr>
          <a:xfrm>
            <a:off x="2878667" y="2804160"/>
            <a:ext cx="26229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9">
            <a:extLst>
              <a:ext uri="{FF2B5EF4-FFF2-40B4-BE49-F238E27FC236}">
                <a16:creationId xmlns:a16="http://schemas.microsoft.com/office/drawing/2014/main" id="{436AABC2-EEC9-B0AE-E9BC-94FEFA7DE0E3}"/>
              </a:ext>
            </a:extLst>
          </p:cNvPr>
          <p:cNvSpPr txBox="1"/>
          <p:nvPr/>
        </p:nvSpPr>
        <p:spPr>
          <a:xfrm>
            <a:off x="5661760" y="1926997"/>
            <a:ext cx="354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接著執行這些</a:t>
            </a:r>
            <a:r>
              <a:rPr lang="en-US" altLang="zh-TW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 2</a:t>
            </a: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</a:t>
            </a:r>
            <a:endParaRPr lang="en-US" altLang="zh-TW" sz="4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記得要改學號</a:t>
            </a:r>
          </a:p>
        </p:txBody>
      </p:sp>
    </p:spTree>
    <p:extLst>
      <p:ext uri="{BB962C8B-B14F-4D97-AF65-F5344CB8AC3E}">
        <p14:creationId xmlns:p14="http://schemas.microsoft.com/office/powerpoint/2010/main" val="3385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10564D-2D26-4AB3-0AF0-F961B453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2" y="321105"/>
            <a:ext cx="10704045" cy="6215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F8EB2C5-DBE5-53D2-764E-42507BF67C07}"/>
              </a:ext>
            </a:extLst>
          </p:cNvPr>
          <p:cNvSpPr/>
          <p:nvPr/>
        </p:nvSpPr>
        <p:spPr>
          <a:xfrm>
            <a:off x="3716873" y="5522382"/>
            <a:ext cx="3115727" cy="19261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4DCBC13A-F086-A180-7C25-FFED235A45B5}"/>
              </a:ext>
            </a:extLst>
          </p:cNvPr>
          <p:cNvSpPr txBox="1"/>
          <p:nvPr/>
        </p:nvSpPr>
        <p:spPr>
          <a:xfrm>
            <a:off x="194734" y="5272834"/>
            <a:ext cx="3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來到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Unit 3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現在要安裝這個模組：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D1C05D-7DD9-C072-B775-92278C78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67" y="5608657"/>
            <a:ext cx="2448267" cy="3143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C76471-C32A-D06F-34C8-99FEA81DE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83" y="1143000"/>
            <a:ext cx="5761185" cy="4044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矩形: 圓角 3">
            <a:extLst>
              <a:ext uri="{FF2B5EF4-FFF2-40B4-BE49-F238E27FC236}">
                <a16:creationId xmlns:a16="http://schemas.microsoft.com/office/drawing/2014/main" id="{E6D16109-2F7A-F97E-5F3D-0CB9A5D6709A}"/>
              </a:ext>
            </a:extLst>
          </p:cNvPr>
          <p:cNvSpPr/>
          <p:nvPr/>
        </p:nvSpPr>
        <p:spPr>
          <a:xfrm>
            <a:off x="1513846" y="3261627"/>
            <a:ext cx="1312328" cy="243573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9">
            <a:extLst>
              <a:ext uri="{FF2B5EF4-FFF2-40B4-BE49-F238E27FC236}">
                <a16:creationId xmlns:a16="http://schemas.microsoft.com/office/drawing/2014/main" id="{480F0028-C3B8-7D78-C44C-B5C9AD8F0EB7}"/>
              </a:ext>
            </a:extLst>
          </p:cNvPr>
          <p:cNvSpPr txBox="1"/>
          <p:nvPr/>
        </p:nvSpPr>
        <p:spPr>
          <a:xfrm>
            <a:off x="6096000" y="1542324"/>
            <a:ext cx="309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就可以順利執行了</a:t>
            </a:r>
          </a:p>
        </p:txBody>
      </p:sp>
    </p:spTree>
    <p:extLst>
      <p:ext uri="{BB962C8B-B14F-4D97-AF65-F5344CB8AC3E}">
        <p14:creationId xmlns:p14="http://schemas.microsoft.com/office/powerpoint/2010/main" val="9452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F9BED6-2F21-866B-CABA-DE7970E0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31" b="3331"/>
          <a:stretch/>
        </p:blipFill>
        <p:spPr>
          <a:xfrm>
            <a:off x="402076" y="177699"/>
            <a:ext cx="9442315" cy="6092179"/>
          </a:xfrm>
          <a:prstGeom prst="roundRect">
            <a:avLst>
              <a:gd name="adj" fmla="val 251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50D852-6093-6330-4DC0-433308FD1BDB}"/>
              </a:ext>
            </a:extLst>
          </p:cNvPr>
          <p:cNvSpPr txBox="1"/>
          <p:nvPr/>
        </p:nvSpPr>
        <p:spPr>
          <a:xfrm>
            <a:off x="2976664" y="6488668"/>
            <a:ext cx="717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https://www.python.org/downloads/release/python-31210/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859737-3091-C955-4C7F-9CEE88B0D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33" y="1838486"/>
            <a:ext cx="9876714" cy="4564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E69A69F-0211-DD26-04C8-A4517B61C6A1}"/>
              </a:ext>
            </a:extLst>
          </p:cNvPr>
          <p:cNvSpPr/>
          <p:nvPr/>
        </p:nvSpPr>
        <p:spPr>
          <a:xfrm>
            <a:off x="2277715" y="3498875"/>
            <a:ext cx="2709152" cy="4267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6C94746-872D-1518-8693-07D28E17BD34}"/>
              </a:ext>
            </a:extLst>
          </p:cNvPr>
          <p:cNvSpPr/>
          <p:nvPr/>
        </p:nvSpPr>
        <p:spPr>
          <a:xfrm>
            <a:off x="2277715" y="4011798"/>
            <a:ext cx="2709152" cy="3654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6">
            <a:extLst>
              <a:ext uri="{FF2B5EF4-FFF2-40B4-BE49-F238E27FC236}">
                <a16:creationId xmlns:a16="http://schemas.microsoft.com/office/drawing/2014/main" id="{8C920A69-00B7-3EA2-3A7E-E66F41F470AD}"/>
              </a:ext>
            </a:extLst>
          </p:cNvPr>
          <p:cNvCxnSpPr>
            <a:cxnSpLocks/>
          </p:cNvCxnSpPr>
          <p:nvPr/>
        </p:nvCxnSpPr>
        <p:spPr>
          <a:xfrm flipH="1">
            <a:off x="3818467" y="2901550"/>
            <a:ext cx="1633208" cy="527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9">
            <a:extLst>
              <a:ext uri="{FF2B5EF4-FFF2-40B4-BE49-F238E27FC236}">
                <a16:creationId xmlns:a16="http://schemas.microsoft.com/office/drawing/2014/main" id="{4A5BDF09-4923-9A4A-B93D-47F044EF0C6C}"/>
              </a:ext>
            </a:extLst>
          </p:cNvPr>
          <p:cNvSpPr txBox="1"/>
          <p:nvPr/>
        </p:nvSpPr>
        <p:spPr>
          <a:xfrm>
            <a:off x="5485233" y="2661536"/>
            <a:ext cx="11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Mac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6">
            <a:extLst>
              <a:ext uri="{FF2B5EF4-FFF2-40B4-BE49-F238E27FC236}">
                <a16:creationId xmlns:a16="http://schemas.microsoft.com/office/drawing/2014/main" id="{4FC5F826-6815-5FFE-AB30-65488DA26C87}"/>
              </a:ext>
            </a:extLst>
          </p:cNvPr>
          <p:cNvCxnSpPr>
            <a:cxnSpLocks/>
          </p:cNvCxnSpPr>
          <p:nvPr/>
        </p:nvCxnSpPr>
        <p:spPr>
          <a:xfrm flipH="1" flipV="1">
            <a:off x="3928533" y="4403182"/>
            <a:ext cx="1570292" cy="4575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9">
            <a:extLst>
              <a:ext uri="{FF2B5EF4-FFF2-40B4-BE49-F238E27FC236}">
                <a16:creationId xmlns:a16="http://schemas.microsoft.com/office/drawing/2014/main" id="{80DB2B1F-ACF7-0B90-14BF-566663E64AD4}"/>
              </a:ext>
            </a:extLst>
          </p:cNvPr>
          <p:cNvSpPr txBox="1"/>
          <p:nvPr/>
        </p:nvSpPr>
        <p:spPr>
          <a:xfrm>
            <a:off x="5532382" y="4620725"/>
            <a:ext cx="135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Windows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12BF147-DAC0-CA48-3410-5BBA66C8D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28" y="3024740"/>
            <a:ext cx="5388951" cy="3352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401B31E-82DD-7CB3-8ADF-68EB747B9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017" y="3030868"/>
            <a:ext cx="5488698" cy="3352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63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9E0E12E-0D17-4D23-B9C9-6CFCA0385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646" y="1947155"/>
            <a:ext cx="10546915" cy="2729630"/>
          </a:xfrm>
        </p:spPr>
        <p:txBody>
          <a:bodyPr/>
          <a:lstStyle/>
          <a:p>
            <a:pPr algn="ctr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Antigravity</a:t>
            </a:r>
            <a:b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</a:t>
            </a: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global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280437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F9BED6-2F21-866B-CABA-DE7970E0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98" y="155735"/>
            <a:ext cx="9724505" cy="6274248"/>
          </a:xfrm>
          <a:prstGeom prst="roundRect">
            <a:avLst>
              <a:gd name="adj" fmla="val 251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50D852-6093-6330-4DC0-433308FD1BDB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https://antigravity.google/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E69A69F-0211-DD26-04C8-A4517B61C6A1}"/>
              </a:ext>
            </a:extLst>
          </p:cNvPr>
          <p:cNvSpPr/>
          <p:nvPr/>
        </p:nvSpPr>
        <p:spPr>
          <a:xfrm>
            <a:off x="4143984" y="4657526"/>
            <a:ext cx="2418944" cy="4267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22E5CBB-55DC-C522-DAE1-4E8417783242}"/>
              </a:ext>
            </a:extLst>
          </p:cNvPr>
          <p:cNvSpPr/>
          <p:nvPr/>
        </p:nvSpPr>
        <p:spPr>
          <a:xfrm>
            <a:off x="9351523" y="588122"/>
            <a:ext cx="1112196" cy="371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3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97CB6D9F-E8B3-6C58-D624-A271490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84" y="5293231"/>
            <a:ext cx="2418944" cy="633083"/>
          </a:xfrm>
          <a:prstGeom prst="rect">
            <a:avLst/>
          </a:prstGeom>
        </p:spPr>
      </p:pic>
      <p:sp>
        <p:nvSpPr>
          <p:cNvPr id="6" name="矩形: 圓角 6">
            <a:extLst>
              <a:ext uri="{FF2B5EF4-FFF2-40B4-BE49-F238E27FC236}">
                <a16:creationId xmlns:a16="http://schemas.microsoft.com/office/drawing/2014/main" id="{7AE2D092-9A99-A41D-DB45-522BBA373094}"/>
              </a:ext>
            </a:extLst>
          </p:cNvPr>
          <p:cNvSpPr/>
          <p:nvPr/>
        </p:nvSpPr>
        <p:spPr>
          <a:xfrm>
            <a:off x="4143984" y="5396373"/>
            <a:ext cx="2418944" cy="4267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23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2EA5C0-1245-2CC4-2274-29D4F844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0" y="195367"/>
            <a:ext cx="5004920" cy="3591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F77767-1E47-2DBD-1B73-866E5428F961}"/>
              </a:ext>
            </a:extLst>
          </p:cNvPr>
          <p:cNvSpPr/>
          <p:nvPr/>
        </p:nvSpPr>
        <p:spPr>
          <a:xfrm>
            <a:off x="3821932" y="3536051"/>
            <a:ext cx="716201" cy="25114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7BDDFD-D969-E006-BEB0-FD325801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67" y="752926"/>
            <a:ext cx="5611876" cy="3976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5D3ADA4-D632-2133-A1E1-97D88319308E}"/>
              </a:ext>
            </a:extLst>
          </p:cNvPr>
          <p:cNvSpPr/>
          <p:nvPr/>
        </p:nvSpPr>
        <p:spPr>
          <a:xfrm>
            <a:off x="3000665" y="2014626"/>
            <a:ext cx="230179" cy="25114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A7667E6-43F1-49CE-6DBD-962923A915E6}"/>
              </a:ext>
            </a:extLst>
          </p:cNvPr>
          <p:cNvSpPr/>
          <p:nvPr/>
        </p:nvSpPr>
        <p:spPr>
          <a:xfrm>
            <a:off x="6725999" y="4477905"/>
            <a:ext cx="699268" cy="251148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D95AFC-5E85-010E-A985-5A3F0C0B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68" y="2364358"/>
            <a:ext cx="6076905" cy="4355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92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F0A2C7-2BF2-2280-CF0A-249FD313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0" t="-1" b="-890"/>
          <a:stretch/>
        </p:blipFill>
        <p:spPr>
          <a:xfrm>
            <a:off x="680936" y="160867"/>
            <a:ext cx="10778645" cy="6246418"/>
          </a:xfrm>
          <a:prstGeom prst="roundRect">
            <a:avLst>
              <a:gd name="adj" fmla="val 3025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9C8731-50F9-E7CE-110F-42CC4D994337}"/>
              </a:ext>
            </a:extLst>
          </p:cNvPr>
          <p:cNvSpPr/>
          <p:nvPr/>
        </p:nvSpPr>
        <p:spPr>
          <a:xfrm>
            <a:off x="1089499" y="453958"/>
            <a:ext cx="2405974" cy="2273030"/>
          </a:xfrm>
          <a:prstGeom prst="roundRect">
            <a:avLst>
              <a:gd name="adj" fmla="val 782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531036-9146-D4C1-4323-6D55E43746F8}"/>
              </a:ext>
            </a:extLst>
          </p:cNvPr>
          <p:cNvSpPr/>
          <p:nvPr/>
        </p:nvSpPr>
        <p:spPr>
          <a:xfrm>
            <a:off x="3738666" y="450715"/>
            <a:ext cx="5081080" cy="5651770"/>
          </a:xfrm>
          <a:prstGeom prst="roundRect">
            <a:avLst>
              <a:gd name="adj" fmla="val 284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26F4D25-7519-2949-214B-1A1F6EC99135}"/>
              </a:ext>
            </a:extLst>
          </p:cNvPr>
          <p:cNvSpPr/>
          <p:nvPr/>
        </p:nvSpPr>
        <p:spPr>
          <a:xfrm>
            <a:off x="9059694" y="450715"/>
            <a:ext cx="2451370" cy="5651770"/>
          </a:xfrm>
          <a:prstGeom prst="roundRect">
            <a:avLst>
              <a:gd name="adj" fmla="val 284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0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9634A8-60E7-2232-BF29-216F7C99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6" y="228600"/>
            <a:ext cx="9651988" cy="5833533"/>
          </a:xfrm>
          <a:prstGeom prst="roundRect">
            <a:avLst>
              <a:gd name="adj" fmla="val 2686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3323F285-9AF0-5BC0-4D63-67B77952D3DB}"/>
              </a:ext>
            </a:extLst>
          </p:cNvPr>
          <p:cNvSpPr/>
          <p:nvPr/>
        </p:nvSpPr>
        <p:spPr>
          <a:xfrm>
            <a:off x="1574807" y="3145367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9">
            <a:extLst>
              <a:ext uri="{FF2B5EF4-FFF2-40B4-BE49-F238E27FC236}">
                <a16:creationId xmlns:a16="http://schemas.microsoft.com/office/drawing/2014/main" id="{DE1CCABA-6D98-DA7A-8509-E9E53494A14D}"/>
              </a:ext>
            </a:extLst>
          </p:cNvPr>
          <p:cNvSpPr txBox="1"/>
          <p:nvPr/>
        </p:nvSpPr>
        <p:spPr>
          <a:xfrm>
            <a:off x="0" y="3145366"/>
            <a:ext cx="1603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先來安裝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extension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AD5EEE-937C-8EE0-7C46-358233B2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752" y="766233"/>
            <a:ext cx="3649473" cy="4758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9A6DA0A-DC9F-7F15-49EB-AD8B20DBA334}"/>
              </a:ext>
            </a:extLst>
          </p:cNvPr>
          <p:cNvSpPr/>
          <p:nvPr/>
        </p:nvSpPr>
        <p:spPr>
          <a:xfrm>
            <a:off x="5266273" y="2679701"/>
            <a:ext cx="465660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40D224-CE14-0677-843A-7A80F3413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76" y="647638"/>
            <a:ext cx="5903311" cy="5207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563E959-299E-51A1-97FB-15DC79BC6AE7}"/>
              </a:ext>
            </a:extLst>
          </p:cNvPr>
          <p:cNvSpPr/>
          <p:nvPr/>
        </p:nvSpPr>
        <p:spPr>
          <a:xfrm>
            <a:off x="7958672" y="5211235"/>
            <a:ext cx="1744127" cy="31326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0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FB46B86-CDEC-8912-7314-D8230F43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0619"/>
            <a:ext cx="9751776" cy="6106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231BB61D-7AF0-19F1-AD65-7514424E003A}"/>
              </a:ext>
            </a:extLst>
          </p:cNvPr>
          <p:cNvSpPr/>
          <p:nvPr/>
        </p:nvSpPr>
        <p:spPr>
          <a:xfrm>
            <a:off x="6002874" y="491068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1536AB3-16E0-C57B-2A0E-090E8F93E35D}"/>
              </a:ext>
            </a:extLst>
          </p:cNvPr>
          <p:cNvSpPr/>
          <p:nvPr/>
        </p:nvSpPr>
        <p:spPr>
          <a:xfrm>
            <a:off x="1422400" y="622300"/>
            <a:ext cx="406394" cy="385234"/>
          </a:xfrm>
          <a:prstGeom prst="roundRect">
            <a:avLst>
              <a:gd name="adj" fmla="val 782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231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purl.org/dc/dcmitype/"/>
    <ds:schemaRef ds:uri="http://purl.org/dc/terms/"/>
    <ds:schemaRef ds:uri="71af3243-3dd4-4a8d-8c0d-dd76da1f02a5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數位離子設計</Template>
  <TotalTime>0</TotalTime>
  <Words>579</Words>
  <Application>Microsoft Macintosh PowerPoint</Application>
  <PresentationFormat>Widescreen</PresentationFormat>
  <Paragraphs>83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微軟正黑體</vt:lpstr>
      <vt:lpstr>Microsoft JhengHei UI</vt:lpstr>
      <vt:lpstr>Aptos</vt:lpstr>
      <vt:lpstr>Wingdings 3</vt:lpstr>
      <vt:lpstr>離子</vt:lpstr>
      <vt:lpstr>行銷與進階人工智慧</vt:lpstr>
      <vt:lpstr>下載 python 3.12 並安裝</vt:lpstr>
      <vt:lpstr>PowerPoint Presentation</vt:lpstr>
      <vt:lpstr>下載Google Antigravity  &amp; 設定global環境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設定工作環境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2020-12-28T06:13:40Z</dcterms:created>
  <dcterms:modified xsi:type="dcterms:W3CDTF">2026-02-14T05:44:29Z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